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2" r:id="rId4"/>
    <p:sldId id="263" r:id="rId5"/>
    <p:sldId id="265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-125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88D09F8-8EE3-45DB-BB6D-E2F5A5736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911094"/>
            <a:ext cx="6798608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TRYGG messe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smittevernveileder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8F91086-7B5C-4807-A1DD-3989C66DE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6855" y="3082687"/>
            <a:ext cx="6798608" cy="17336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Stavanger Energy Conference 25.-26. August 2021</a:t>
            </a:r>
          </a:p>
        </p:txBody>
      </p:sp>
      <p:pic>
        <p:nvPicPr>
          <p:cNvPr id="5" name="Bilde 4" descr="Et bilde som inneholder tekst, skilt&#10;&#10;Automatisk generert beskrivelse">
            <a:extLst>
              <a:ext uri="{FF2B5EF4-FFF2-40B4-BE49-F238E27FC236}">
                <a16:creationId xmlns:a16="http://schemas.microsoft.com/office/drawing/2014/main" id="{606BA5B7-9242-49D4-AA77-B9263545F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33" y="2055241"/>
            <a:ext cx="3630834" cy="4335324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72F272AB-344C-4BCD-9CB3-B510B9170EB2}"/>
              </a:ext>
            </a:extLst>
          </p:cNvPr>
          <p:cNvSpPr txBox="1"/>
          <p:nvPr/>
        </p:nvSpPr>
        <p:spPr>
          <a:xfrm>
            <a:off x="4678366" y="4625996"/>
            <a:ext cx="67986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b-NO" sz="120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Veilederen tar utgangspunkt i tre grunnprinsipper for smittevern som Helsedirektoratet har basert sine veiledere på:</a:t>
            </a:r>
          </a:p>
          <a:p>
            <a:pPr>
              <a:spcAft>
                <a:spcPts val="600"/>
              </a:spcAft>
            </a:pPr>
            <a:endParaRPr lang="nb-NO" sz="1200" dirty="0">
              <a:solidFill>
                <a:schemeClr val="bg1"/>
              </a:solidFill>
              <a:latin typeface="Avenir Next LT Pro Light" panose="020B03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nb-NO" sz="120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1. Syke personer skal ikke være fysisk til stede</a:t>
            </a:r>
          </a:p>
          <a:p>
            <a:pPr>
              <a:spcAft>
                <a:spcPts val="600"/>
              </a:spcAft>
            </a:pPr>
            <a:r>
              <a:rPr lang="nb-NO" sz="120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2. God hygiene</a:t>
            </a:r>
          </a:p>
          <a:p>
            <a:pPr>
              <a:spcAft>
                <a:spcPts val="600"/>
              </a:spcAft>
            </a:pPr>
            <a:r>
              <a:rPr lang="nb-NO" sz="1200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3. Redusert kontakt mellom personer</a:t>
            </a:r>
          </a:p>
        </p:txBody>
      </p:sp>
    </p:spTree>
    <p:extLst>
      <p:ext uri="{BB962C8B-B14F-4D97-AF65-F5344CB8AC3E}">
        <p14:creationId xmlns:p14="http://schemas.microsoft.com/office/powerpoint/2010/main" val="2845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438912" y="718590"/>
            <a:ext cx="111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Hva er en varemesse?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374904" y="1158314"/>
            <a:ext cx="11128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latin typeface="Avenir Next LT Pro Light" panose="020B0304020202020204" pitchFamily="34" charset="0"/>
              </a:rPr>
              <a:t>Det er stor forskjell mellom en varemesse og andre arrangement. En konsert samler tusenvis av mennesker samtidig på et begrenset areal, mens en varemesse er mer sammenlignbart med et kjøpesenter.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73850AB-6EBE-4F22-8DC6-F967419BA697}"/>
              </a:ext>
            </a:extLst>
          </p:cNvPr>
          <p:cNvSpPr txBox="1"/>
          <p:nvPr/>
        </p:nvSpPr>
        <p:spPr>
          <a:xfrm>
            <a:off x="417576" y="1765927"/>
            <a:ext cx="11356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Kjennetegn for en varemesse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kunder går rundt og besøker flere forskjellige stands, på tilsvarende måte som kunder besøker flere butikker på et kjøpesenter.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handelsplasser der det bedrives kjøp og salg av varer og tjenester.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har tilsvarende åpningstider som et kjøpesenter og varer i flere dager.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ingen aktiviteter eller happenings som skaper folkeansamlinger, noe som gir et kontinuerlig bevegelsesmønster gjennom handelsplassen.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7DCECAD0-F9A0-40FC-991C-CFEFA58F35B2}"/>
              </a:ext>
            </a:extLst>
          </p:cNvPr>
          <p:cNvSpPr txBox="1"/>
          <p:nvPr/>
        </p:nvSpPr>
        <p:spPr>
          <a:xfrm>
            <a:off x="438912" y="2997869"/>
            <a:ext cx="377647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Tiltak som gjør våre varemesser tryggere å besøke enn kjøpesenter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Alle besøkende må registrere seg og kjøpe billett online på forhånd. 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Ingen fysisk billettsalg ved inngang.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Vurdere tiltak for å begrense antall personer som kommer samtidig, for eksempel ved å dele opp billettsalg i tidsperioder.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Utsendelse av informasjon om smitteverntiltak til alle påmeldte gjester og besøkende i forkant av besøk.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Navneliste på ansatte, utstillere, kunder, for potensiell senere smittesporing.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</a:rPr>
              <a:t>Informasjon om besøkende og gjester oppbevares i 2 uker til bruk for eventuell smittesporing. Smittesporing skjer i samarbeid med kommuneoverlegen.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879C8627-797C-42D8-82BA-5C463CEE98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62"/>
          <a:stretch/>
        </p:blipFill>
        <p:spPr>
          <a:xfrm>
            <a:off x="4186691" y="2997869"/>
            <a:ext cx="8005309" cy="386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84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438912" y="718590"/>
            <a:ext cx="111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>
                <a:latin typeface="Avenir Next LT Pro Light" panose="020B0304020202020204" pitchFamily="34" charset="0"/>
              </a:rPr>
              <a:t>	Smittevern tiltak oppsummert:</a:t>
            </a:r>
            <a:endParaRPr lang="nb-NO" b="1" dirty="0">
              <a:latin typeface="Avenir Next LT Pro Light" panose="020B0304020202020204" pitchFamily="34" charset="0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521208" y="1457239"/>
            <a:ext cx="11009376" cy="440406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Syke gjester, besøkende og ansatte skal holde seg hjemme.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Gjester, besøkende og ansatte som blir syke mens de er til stede, </a:t>
            </a:r>
          </a:p>
          <a:p>
            <a:r>
              <a:rPr lang="nb-NO" sz="1200" dirty="0">
                <a:latin typeface="Avenir Next LT Pro Light" panose="020B0304020202020204" pitchFamily="34" charset="0"/>
              </a:rPr>
              <a:t>     skal gå hjem så snart det er mulig.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Ingen fysisk billettsalg ved inngang. Alle besøkende må kjøpe billetter </a:t>
            </a:r>
          </a:p>
          <a:p>
            <a:r>
              <a:rPr lang="nb-NO" sz="1200" dirty="0">
                <a:latin typeface="Avenir Next LT Pro Light" panose="020B0304020202020204" pitchFamily="34" charset="0"/>
              </a:rPr>
              <a:t>     online på forhånd.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Utsendelse av informasjon om smitteverntiltak til alle påmeldte gjester </a:t>
            </a:r>
          </a:p>
          <a:p>
            <a:r>
              <a:rPr lang="nb-NO" sz="1200" dirty="0">
                <a:latin typeface="Avenir Next LT Pro Light" panose="020B0304020202020204" pitchFamily="34" charset="0"/>
              </a:rPr>
              <a:t>     og besøkende i forkant av besøk.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Oppfordre besøkende om hyppig håndvask/ hånddesinfeksjon </a:t>
            </a:r>
          </a:p>
          <a:p>
            <a:r>
              <a:rPr lang="nb-NO" sz="1200" dirty="0">
                <a:latin typeface="Avenir Next LT Pro Light" panose="020B0304020202020204" pitchFamily="34" charset="0"/>
              </a:rPr>
              <a:t>     ved ankomst.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Åpne alle inngangsdører slik at det er færre kontaktpunkter.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Avstandsmerking i mulige kø områder.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Økt hyppighet av renhold på overflater og berøringspunkter.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Tilgjengeliggjøring av hånddesinfeksjon på sentrale plasser.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Legge til rette for 1 meter avstand mellom bordene i restaurantene.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Ikke tillatt å selge mat fra handelsboder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Plakater med anbefaling om å unngå kødannelser.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Begrensning på antall besøkende på hver handelsstand.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Begrensning på 5 personer per bord i restaurantene.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Ekstra vakthold som sørger for at retningslinjene overholdes.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God opplæring av alle ansatte i alle smittevernrutiner. I tillegg til opplæring bør rutinene henges opp på relevante steder.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Navneliste på ansatte, utstillere, deltagere, for potensiell senere smittesporing.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God opplæring av ansatte, hvor rutiner gjøres kjent.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200" dirty="0">
              <a:latin typeface="Avenir Next LT Pro Light" panose="020B03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Informasjon om besøkende og gjester oppbevares i 2 uker til bruk for eventuell smittesporing. Smittesporing skjer i samarbeid med kommuneoverlegen.</a:t>
            </a:r>
          </a:p>
        </p:txBody>
      </p:sp>
    </p:spTree>
    <p:extLst>
      <p:ext uri="{BB962C8B-B14F-4D97-AF65-F5344CB8AC3E}">
        <p14:creationId xmlns:p14="http://schemas.microsoft.com/office/powerpoint/2010/main" val="359750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502920" y="639486"/>
            <a:ext cx="111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Inngangsparti og fellesområder, utenom hallene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457200" y="946952"/>
            <a:ext cx="111282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latin typeface="Avenir Next LT Pro Light" panose="020B0304020202020204" pitchFamily="34" charset="0"/>
              </a:rPr>
              <a:t>Risikobeskrivelse: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Trengsel ved inngangspartier til bygning, kan medføre smitte fordi personer står for tett sammen.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indirekte kontaktsmitte ved kunder tar på de samme overflatene, for eksempel, billettdisk, kortterminal og dørhåndtak.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73850AB-6EBE-4F22-8DC6-F967419BA697}"/>
              </a:ext>
            </a:extLst>
          </p:cNvPr>
          <p:cNvSpPr txBox="1"/>
          <p:nvPr/>
        </p:nvSpPr>
        <p:spPr>
          <a:xfrm>
            <a:off x="457200" y="1793374"/>
            <a:ext cx="113568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latin typeface="Avenir Next LT Pro Light" panose="020B0304020202020204" pitchFamily="34" charset="0"/>
              </a:rPr>
              <a:t>Tiltak: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Ingen fysisk billettsalg ved inngang. Alle besøkende må registrere seg og kjøpe billetter online på forhånd.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Oppfordre gjester til håndvask/ hånddesinfeksjon ved ankomst.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Inngangsdører vil være åpne, slik at man slipper ta på håndtak, der hvor det ikke er automatiske svingdører. Bruke alle innganger for å begrense kø og trengsel.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Vurdere tiltak for å begrense antall personer som kommer samtidig, for eksempel ved å dele opp billettsalg i tidsperioder. Avstandsmerking i inngangsområde.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Sørge for å ha hånddesinfeksjon tilgjengelig ved inngang.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37F53895-A40A-4107-8F4F-E73F91C0B856}"/>
              </a:ext>
            </a:extLst>
          </p:cNvPr>
          <p:cNvSpPr txBox="1"/>
          <p:nvPr/>
        </p:nvSpPr>
        <p:spPr>
          <a:xfrm>
            <a:off x="457200" y="3146755"/>
            <a:ext cx="11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Inn og utgang, Hall A og Hall B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47FEF0F8-5227-4719-BBAB-746F0514A260}"/>
              </a:ext>
            </a:extLst>
          </p:cNvPr>
          <p:cNvSpPr txBox="1"/>
          <p:nvPr/>
        </p:nvSpPr>
        <p:spPr>
          <a:xfrm>
            <a:off x="479056" y="3441115"/>
            <a:ext cx="1095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Trengsel ved inngang og utgang i hallene, da mange personer går ut og inn samtidig. Kan medføre smitte fordi de står for tett sammen.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7DCECAD0-F9A0-40FC-991C-CFEFA58F35B2}"/>
              </a:ext>
            </a:extLst>
          </p:cNvPr>
          <p:cNvSpPr txBox="1"/>
          <p:nvPr/>
        </p:nvSpPr>
        <p:spPr>
          <a:xfrm>
            <a:off x="500912" y="4066864"/>
            <a:ext cx="11000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Tiltak: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Avstandsmerking i inn- og utgangsområder.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Åpne dører mellom haller for å unngå kødannelser.</a:t>
            </a:r>
          </a:p>
          <a:p>
            <a:pPr marL="171450" marR="0" lvl="0" indent="-17145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Sørge for å ha hånddesinfeksjon tilgjengelig ved inngang og utgang av haller.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86686061-F39E-4E04-BE4D-82CAE4FDB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96" y="5078477"/>
            <a:ext cx="11168840" cy="499915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535A6CB7-8D55-4CA5-B793-CBB0246EE03A}"/>
              </a:ext>
            </a:extLst>
          </p:cNvPr>
          <p:cNvSpPr txBox="1"/>
          <p:nvPr/>
        </p:nvSpPr>
        <p:spPr>
          <a:xfrm>
            <a:off x="435344" y="5389537"/>
            <a:ext cx="11043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direkte smitte ved at mange personer oppholder seg tett sammen over lengre tid. 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964A7B64-32CA-47A0-BC76-1441B8550B65}"/>
              </a:ext>
            </a:extLst>
          </p:cNvPr>
          <p:cNvSpPr txBox="1"/>
          <p:nvPr/>
        </p:nvSpPr>
        <p:spPr>
          <a:xfrm>
            <a:off x="414044" y="5973407"/>
            <a:ext cx="1153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Tiltak: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Bredden på gangområdene inne i hallene minimum slik at 2 og 2 personer kan gå forbi hverandre og samtidig opprettholde minimum 1 meter mellom hverandre.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Informasjonsplakater om ingen stillstand i gangområdene, for å unngå samling av personer utenom handelsboder.</a:t>
            </a:r>
          </a:p>
        </p:txBody>
      </p:sp>
    </p:spTree>
    <p:extLst>
      <p:ext uri="{BB962C8B-B14F-4D97-AF65-F5344CB8AC3E}">
        <p14:creationId xmlns:p14="http://schemas.microsoft.com/office/powerpoint/2010/main" val="420353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438912" y="617327"/>
            <a:ext cx="111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Stander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420624" y="921755"/>
            <a:ext cx="11164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direkte smitte ved at mange personer oppholder seg tett sammen over lengre tid.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Indirekte risiko for smitte ved personer at tar på varer og berører de samme overflatene. 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73850AB-6EBE-4F22-8DC6-F967419BA697}"/>
              </a:ext>
            </a:extLst>
          </p:cNvPr>
          <p:cNvSpPr txBox="1"/>
          <p:nvPr/>
        </p:nvSpPr>
        <p:spPr>
          <a:xfrm>
            <a:off x="438912" y="1627873"/>
            <a:ext cx="1137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Tiltak: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Opplysning om maks antall personer inne på samme stand samtidig og overholdelse av minimum 1 meter mellom hver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Ikke tillatt å selge mat fra stands.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Ekstra vakthold som sørger for at retningslinjene overholdes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7AB126A2-962E-4EEF-B400-C0693CE2602E}"/>
              </a:ext>
            </a:extLst>
          </p:cNvPr>
          <p:cNvSpPr txBox="1"/>
          <p:nvPr/>
        </p:nvSpPr>
        <p:spPr>
          <a:xfrm>
            <a:off x="232029" y="2544410"/>
            <a:ext cx="1112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Parkeringsområde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63D9B50A-0483-48F3-9E32-9F41D0ED4DC1}"/>
              </a:ext>
            </a:extLst>
          </p:cNvPr>
          <p:cNvSpPr txBox="1"/>
          <p:nvPr/>
        </p:nvSpPr>
        <p:spPr>
          <a:xfrm>
            <a:off x="420624" y="2833680"/>
            <a:ext cx="11128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Risikobeskrivelse: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Risiko for direkte smitte ved trengsel fordi mange personer skal betale for parkering samtidig.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Risiko for indirekte kontaktsmitte knyttet til overflater som mange tar på, i forbindelse med betaling på parkeringsautomat</a:t>
            </a:r>
            <a:endParaRPr lang="nb-NO" dirty="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E0F65D56-2534-427F-A174-4BE933F0E106}"/>
              </a:ext>
            </a:extLst>
          </p:cNvPr>
          <p:cNvSpPr txBox="1"/>
          <p:nvPr/>
        </p:nvSpPr>
        <p:spPr>
          <a:xfrm>
            <a:off x="420624" y="3570919"/>
            <a:ext cx="102938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Tiltak: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Opplyse om muligheter for registrering av parkering i parkeringsapp, slik at det ikke er behov for å gå til parkeringsautomat.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72C8D664-04BC-4230-ACDA-CD3363770A1B}"/>
              </a:ext>
            </a:extLst>
          </p:cNvPr>
          <p:cNvSpPr txBox="1"/>
          <p:nvPr/>
        </p:nvSpPr>
        <p:spPr>
          <a:xfrm>
            <a:off x="452628" y="4214399"/>
            <a:ext cx="11100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Opp- og nedrigging av handelsområder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8B8DB821-5D01-475A-B68E-215C55CD9E8A}"/>
              </a:ext>
            </a:extLst>
          </p:cNvPr>
          <p:cNvSpPr txBox="1"/>
          <p:nvPr/>
        </p:nvSpPr>
        <p:spPr>
          <a:xfrm>
            <a:off x="452628" y="4641788"/>
            <a:ext cx="104401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Risiko for smitte av de som rigger opp og ned handelstander, på grunn av kontakt med mange mennesker og arbeid med urene flater.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Risiko for smitte mellom personer, ved at utstyr skal rigges opp og ned i løpet av en begrenset tidsperiode.</a:t>
            </a:r>
            <a:endParaRPr kumimoji="0" lang="nb-NO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 Light" panose="020B0304020202020204" pitchFamily="34" charset="0"/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FAAA48D4-61E0-40C3-8CF3-97CB33E6DF6D}"/>
              </a:ext>
            </a:extLst>
          </p:cNvPr>
          <p:cNvSpPr txBox="1"/>
          <p:nvPr/>
        </p:nvSpPr>
        <p:spPr>
          <a:xfrm>
            <a:off x="452628" y="5588248"/>
            <a:ext cx="10687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Tiltak: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Begrens antall personer som jobber samtidig med opp- og nedrigging, ved å ha ulike tidsperioder for opp- og nedrigging.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Utvid antall dager i forkant og etterkant for opp- og nedrigging, slik at man begrenser antall personer som jobber samtidig.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Montører benytter hansker.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Hyppig og regelmessig rengjøring av utsatte flater, før, under, og etter opprigg, slik at alle kontaktflater er vasket før messen starter.</a:t>
            </a:r>
          </a:p>
        </p:txBody>
      </p:sp>
    </p:spTree>
    <p:extLst>
      <p:ext uri="{BB962C8B-B14F-4D97-AF65-F5344CB8AC3E}">
        <p14:creationId xmlns:p14="http://schemas.microsoft.com/office/powerpoint/2010/main" val="318186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513588" y="664396"/>
            <a:ext cx="1116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Restaurant/kafeer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438912" y="1043255"/>
            <a:ext cx="10186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direkte smitte ved at mange personer oppholder seg tett sammen over lengre tid.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kontaktsmitte ved at gjester forsyner seg med mat av det samme utstyret, og tar på de samme overflatene. 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73850AB-6EBE-4F22-8DC6-F967419BA697}"/>
              </a:ext>
            </a:extLst>
          </p:cNvPr>
          <p:cNvSpPr txBox="1"/>
          <p:nvPr/>
        </p:nvSpPr>
        <p:spPr>
          <a:xfrm>
            <a:off x="408432" y="1782244"/>
            <a:ext cx="11375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Tiltak: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Gjester må ikke stå tett samlet i lokalet, men hovedsakelig sitte ved bord.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Begrensning på 5 personer per bord.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Minst 1 meter avstand mellom bordoppsett.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Hyppig vask av utsatte overflater.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Benytt engangskluter, eller rene kluter som vaskes etter bruk. Unngå bruk av samme klut på flere overflater/ bytt klut hyppig.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Vurder bruk av hansker ved rengjøring og rydding. Vær oppmerksom på at hanskebruk krever særskilt opplæring.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7641FD4-ED00-4629-88BC-AECDAECA6204}"/>
              </a:ext>
            </a:extLst>
          </p:cNvPr>
          <p:cNvSpPr txBox="1"/>
          <p:nvPr/>
        </p:nvSpPr>
        <p:spPr>
          <a:xfrm>
            <a:off x="438912" y="3690762"/>
            <a:ext cx="104401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1" dirty="0">
                <a:latin typeface="Avenir Next LT Pro Light" panose="020B0304020202020204" pitchFamily="34" charset="0"/>
              </a:rPr>
              <a:t>Risikobeskrivelse: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Risiko for direkte smitte ved trengsel fordi mange personer skal benytte få toaletter.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Risiko for indirekte kontaktsmitte knyttet til overflater som mange tar på.</a:t>
            </a:r>
            <a:endParaRPr kumimoji="0" lang="nb-NO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 Light" panose="020B0304020202020204" pitchFamily="34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30117F39-B511-4E69-B234-126A4ADD4641}"/>
              </a:ext>
            </a:extLst>
          </p:cNvPr>
          <p:cNvSpPr txBox="1"/>
          <p:nvPr/>
        </p:nvSpPr>
        <p:spPr>
          <a:xfrm>
            <a:off x="513588" y="3404181"/>
            <a:ext cx="11100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Fellestoaletter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D56B9C2D-62B0-4914-B328-02BB4FAA255D}"/>
              </a:ext>
            </a:extLst>
          </p:cNvPr>
          <p:cNvSpPr txBox="1"/>
          <p:nvPr/>
        </p:nvSpPr>
        <p:spPr>
          <a:xfrm>
            <a:off x="438912" y="4524526"/>
            <a:ext cx="10687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Tiltak: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Dersom lokalet er slik innrettet at det kan oppstå trengsel ved toalettene, vurder organisering av kø, for eksempel ved markering på gulvet.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Sørg for at det alltid er tilstrekkelig såpe og engangs papirhåndklær slik at gjester kan vaske hendene.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Heng opp plakat hvor man oppfordrer gjester til god håndvask og bruk av tørkepapir for å stenge kranen etc.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Hyppig og regelmessig rengjøring av utsatte flater, så som dørhåndtak, skylleknapp, kran, såpedispenser, toalettpapirholder, toalettsete </a:t>
            </a:r>
            <a:r>
              <a:rPr kumimoji="0" lang="nb-NO" sz="1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o.l</a:t>
            </a:r>
            <a:endParaRPr kumimoji="0" lang="nb-NO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 Light" panose="020B03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4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Sylinder 7">
            <a:extLst>
              <a:ext uri="{FF2B5EF4-FFF2-40B4-BE49-F238E27FC236}">
                <a16:creationId xmlns:a16="http://schemas.microsoft.com/office/drawing/2014/main" id="{720BC00D-E33E-4535-B4EF-6840B18528AC}"/>
              </a:ext>
            </a:extLst>
          </p:cNvPr>
          <p:cNvSpPr txBox="1"/>
          <p:nvPr/>
        </p:nvSpPr>
        <p:spPr>
          <a:xfrm>
            <a:off x="576072" y="2961932"/>
            <a:ext cx="1090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Ansatte og innleide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BEDCDAA-1D04-458B-A41E-004EBD61129F}"/>
              </a:ext>
            </a:extLst>
          </p:cNvPr>
          <p:cNvSpPr txBox="1"/>
          <p:nvPr/>
        </p:nvSpPr>
        <p:spPr>
          <a:xfrm>
            <a:off x="408432" y="4572876"/>
            <a:ext cx="11539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Tiltak: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Så langt det lar seg gjøre, bør ansatte jobbe i faste ”</a:t>
            </a:r>
            <a:r>
              <a:rPr lang="nb-NO" sz="1200" dirty="0" err="1">
                <a:latin typeface="Avenir Next LT Pro Light" panose="020B0304020202020204" pitchFamily="34" charset="0"/>
              </a:rPr>
              <a:t>crew</a:t>
            </a:r>
            <a:r>
              <a:rPr lang="nb-NO" sz="1200" dirty="0">
                <a:latin typeface="Avenir Next LT Pro Light" panose="020B0304020202020204" pitchFamily="34" charset="0"/>
              </a:rPr>
              <a:t>” slik at de har kontakt med færrest mulig av kollegaene sine. I tillegg til smittevernhensynet unngår man på den måten at for mange ansatte settes i karantene samtidig.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Så langt det lar seg gjøre, begrense antall midlertidig innleide ressurser som ikke kjenner virksomheten godt.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God opplæring i alle smittevernrutiner. I tillegg til opplæring bør rutinene henges opp på relevante steder.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Særlig opplæring i hygiene og rengjøringsrutiner.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Ansatte og innleide med luftveissymptomer skal ikke komme på jobb. De som utvikler slike symptomer, skal sendes hjem fra jobb.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573850AB-6EBE-4F22-8DC6-F967419BA697}"/>
              </a:ext>
            </a:extLst>
          </p:cNvPr>
          <p:cNvSpPr txBox="1"/>
          <p:nvPr/>
        </p:nvSpPr>
        <p:spPr>
          <a:xfrm>
            <a:off x="408432" y="3437358"/>
            <a:ext cx="1137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smitte av de ansatte på grunn av kontakt med mange mennesker og arbeid med urene flater, for eksempel ved rengjøring.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å sette mange ansatte og gjester i karantene, hvis smitte blir påvist. Mange innleide som ikke kjenner virksomheten godt.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>
                <a:latin typeface="Avenir Next LT Pro Light" panose="020B0304020202020204" pitchFamily="34" charset="0"/>
              </a:rPr>
              <a:t>Risiko for at ikke alle får med seg smittevernrutinene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7641FD4-ED00-4629-88BC-AECDAECA6204}"/>
              </a:ext>
            </a:extLst>
          </p:cNvPr>
          <p:cNvSpPr txBox="1"/>
          <p:nvPr/>
        </p:nvSpPr>
        <p:spPr>
          <a:xfrm>
            <a:off x="438912" y="1101511"/>
            <a:ext cx="104401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1" dirty="0">
                <a:latin typeface="Avenir Next LT Pro Light" panose="020B0304020202020204" pitchFamily="34" charset="0"/>
              </a:rPr>
              <a:t>Risikobeskrivelse: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Risiko for direkte smitte ved at mange personer oppholder seg for tett sammen over tid.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200" dirty="0">
                <a:latin typeface="Avenir Next LT Pro Light" panose="020B0304020202020204" pitchFamily="34" charset="0"/>
              </a:rPr>
              <a:t>Generell risiko for indirekte kontaktsmitte ved at flere tar på de samme overflatene.</a:t>
            </a:r>
            <a:endParaRPr kumimoji="0" lang="nb-NO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 Light" panose="020B0304020202020204" pitchFamily="34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30117F39-B511-4E69-B234-126A4ADD4641}"/>
              </a:ext>
            </a:extLst>
          </p:cNvPr>
          <p:cNvSpPr txBox="1"/>
          <p:nvPr/>
        </p:nvSpPr>
        <p:spPr>
          <a:xfrm>
            <a:off x="576072" y="732179"/>
            <a:ext cx="11100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Avenir Next LT Pro Light" panose="020B0304020202020204" pitchFamily="34" charset="0"/>
              </a:rPr>
              <a:t>Garderobe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D56B9C2D-62B0-4914-B328-02BB4FAA255D}"/>
              </a:ext>
            </a:extLst>
          </p:cNvPr>
          <p:cNvSpPr txBox="1"/>
          <p:nvPr/>
        </p:nvSpPr>
        <p:spPr>
          <a:xfrm>
            <a:off x="442341" y="1840175"/>
            <a:ext cx="10687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Tiltak: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Vurdere stenging av garderobe.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Avstandsmerking i garderobeområdet.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Sørge for å ha hånddesinfeksjon tilgjengelig ved garderobeområdet.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 Light" panose="020B0304020202020204" pitchFamily="34" charset="0"/>
                <a:ea typeface="+mn-ea"/>
                <a:cs typeface="+mn-cs"/>
              </a:rPr>
              <a:t>Hyppig vask av utsatte overflater.</a:t>
            </a:r>
          </a:p>
        </p:txBody>
      </p:sp>
    </p:spTree>
    <p:extLst>
      <p:ext uri="{BB962C8B-B14F-4D97-AF65-F5344CB8AC3E}">
        <p14:creationId xmlns:p14="http://schemas.microsoft.com/office/powerpoint/2010/main" val="15368985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0</TotalTime>
  <Words>1493</Words>
  <Application>Microsoft Office PowerPoint</Application>
  <PresentationFormat>Widescreen</PresentationFormat>
  <Paragraphs>147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Avenir Next LT Pro Light</vt:lpstr>
      <vt:lpstr>Gill Sans MT</vt:lpstr>
      <vt:lpstr>Wingdings 2</vt:lpstr>
      <vt:lpstr>Dividende</vt:lpstr>
      <vt:lpstr>TRYGG messe  smittevernveileder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TRYGG messe  smittevernveileder</dc:title>
  <dc:creator>Lill Merete Helgøy</dc:creator>
  <cp:lastModifiedBy>Lill Merete Helgøy</cp:lastModifiedBy>
  <cp:revision>17</cp:revision>
  <dcterms:created xsi:type="dcterms:W3CDTF">2021-06-14T09:43:50Z</dcterms:created>
  <dcterms:modified xsi:type="dcterms:W3CDTF">2021-06-21T12:41:43Z</dcterms:modified>
</cp:coreProperties>
</file>